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7" r:id="rId6"/>
    <p:sldId id="289" r:id="rId7"/>
    <p:sldId id="462" r:id="rId8"/>
    <p:sldId id="464" r:id="rId9"/>
    <p:sldId id="283" r:id="rId10"/>
    <p:sldId id="465" r:id="rId11"/>
    <p:sldId id="457" r:id="rId12"/>
    <p:sldId id="458" r:id="rId13"/>
    <p:sldId id="290" r:id="rId14"/>
    <p:sldId id="454" r:id="rId15"/>
    <p:sldId id="491" r:id="rId16"/>
    <p:sldId id="467" r:id="rId17"/>
    <p:sldId id="468" r:id="rId18"/>
    <p:sldId id="469" r:id="rId19"/>
    <p:sldId id="471" r:id="rId20"/>
    <p:sldId id="472" r:id="rId21"/>
    <p:sldId id="466" r:id="rId22"/>
    <p:sldId id="473" r:id="rId23"/>
    <p:sldId id="478" r:id="rId24"/>
    <p:sldId id="487" r:id="rId25"/>
    <p:sldId id="455" r:id="rId26"/>
    <p:sldId id="479" r:id="rId27"/>
    <p:sldId id="480" r:id="rId28"/>
    <p:sldId id="477" r:id="rId29"/>
    <p:sldId id="475" r:id="rId30"/>
    <p:sldId id="474" r:id="rId31"/>
    <p:sldId id="481" r:id="rId32"/>
    <p:sldId id="476" r:id="rId33"/>
    <p:sldId id="486" r:id="rId34"/>
    <p:sldId id="483" r:id="rId35"/>
    <p:sldId id="484" r:id="rId36"/>
    <p:sldId id="482" r:id="rId37"/>
    <p:sldId id="452" r:id="rId38"/>
    <p:sldId id="403" r:id="rId39"/>
    <p:sldId id="315" r:id="rId40"/>
    <p:sldId id="488" r:id="rId41"/>
    <p:sldId id="459" r:id="rId42"/>
    <p:sldId id="460" r:id="rId43"/>
    <p:sldId id="489" r:id="rId44"/>
    <p:sldId id="490" r:id="rId4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4E8C67-ECAA-42CB-B102-6E504FB502F8}" v="6" dt="2022-10-27T10:10:20.535"/>
    <p1510:client id="{B9C24CB8-EC3C-47EC-82BE-71364E144B75}" v="6" dt="2022-10-27T07:12:13.599"/>
    <p1510:client id="{BBAE9DC1-488F-4F86-86DF-AF26E8DC47AE}" v="6" dt="2022-10-27T10:17:12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Fornaro" userId="S::matteo.fornaro@aesys.tech::47a650a6-087f-4875-81e7-3da7cb4419fb" providerId="AD" clId="Web-{B84E8C67-ECAA-42CB-B102-6E504FB502F8}"/>
    <pc:docChg chg="modSld">
      <pc:chgData name="Matteo Fornaro" userId="S::matteo.fornaro@aesys.tech::47a650a6-087f-4875-81e7-3da7cb4419fb" providerId="AD" clId="Web-{B84E8C67-ECAA-42CB-B102-6E504FB502F8}" dt="2022-10-27T10:10:20.535" v="4" actId="20577"/>
      <pc:docMkLst>
        <pc:docMk/>
      </pc:docMkLst>
      <pc:sldChg chg="modSp">
        <pc:chgData name="Matteo Fornaro" userId="S::matteo.fornaro@aesys.tech::47a650a6-087f-4875-81e7-3da7cb4419fb" providerId="AD" clId="Web-{B84E8C67-ECAA-42CB-B102-6E504FB502F8}" dt="2022-10-27T10:10:20.535" v="4" actId="20577"/>
        <pc:sldMkLst>
          <pc:docMk/>
          <pc:sldMk cId="2271304337" sldId="489"/>
        </pc:sldMkLst>
        <pc:spChg chg="mod">
          <ac:chgData name="Matteo Fornaro" userId="S::matteo.fornaro@aesys.tech::47a650a6-087f-4875-81e7-3da7cb4419fb" providerId="AD" clId="Web-{B84E8C67-ECAA-42CB-B102-6E504FB502F8}" dt="2022-10-27T10:10:20.535" v="4" actId="20577"/>
          <ac:spMkLst>
            <pc:docMk/>
            <pc:sldMk cId="2271304337" sldId="489"/>
            <ac:spMk id="3" creationId="{38B1C37F-0903-CE4B-9610-053303EF806F}"/>
          </ac:spMkLst>
        </pc:spChg>
      </pc:sldChg>
    </pc:docChg>
  </pc:docChgLst>
  <pc:docChgLst>
    <pc:chgData name="Antonio Seccia" userId="S::antonio.seccia@aesys.tech::c9ee7c4e-b4be-4eb6-93f3-b074293d94dd" providerId="AD" clId="Web-{B9C24CB8-EC3C-47EC-82BE-71364E144B75}"/>
    <pc:docChg chg="modSld">
      <pc:chgData name="Antonio Seccia" userId="S::antonio.seccia@aesys.tech::c9ee7c4e-b4be-4eb6-93f3-b074293d94dd" providerId="AD" clId="Web-{B9C24CB8-EC3C-47EC-82BE-71364E144B75}" dt="2022-10-27T07:12:12.958" v="1" actId="1076"/>
      <pc:docMkLst>
        <pc:docMk/>
      </pc:docMkLst>
      <pc:sldChg chg="modSp">
        <pc:chgData name="Antonio Seccia" userId="S::antonio.seccia@aesys.tech::c9ee7c4e-b4be-4eb6-93f3-b074293d94dd" providerId="AD" clId="Web-{B9C24CB8-EC3C-47EC-82BE-71364E144B75}" dt="2022-10-27T07:12:12.958" v="1" actId="1076"/>
        <pc:sldMkLst>
          <pc:docMk/>
          <pc:sldMk cId="2107102429" sldId="462"/>
        </pc:sldMkLst>
        <pc:picChg chg="mod">
          <ac:chgData name="Antonio Seccia" userId="S::antonio.seccia@aesys.tech::c9ee7c4e-b4be-4eb6-93f3-b074293d94dd" providerId="AD" clId="Web-{B9C24CB8-EC3C-47EC-82BE-71364E144B75}" dt="2022-10-27T07:12:12.958" v="1" actId="1076"/>
          <ac:picMkLst>
            <pc:docMk/>
            <pc:sldMk cId="2107102429" sldId="462"/>
            <ac:picMk id="14" creationId="{4D57B495-77E0-4114-A0D0-4EF7D9F29ED4}"/>
          </ac:picMkLst>
        </pc:picChg>
      </pc:sldChg>
    </pc:docChg>
  </pc:docChgLst>
  <pc:docChgLst>
    <pc:chgData name="Caterina De Rosa" userId="S::caterina.derosa@aesys.tech::4f966dd1-cc49-4d88-8e08-24fbe7b91308" providerId="AD" clId="Web-{BBAE9DC1-488F-4F86-86DF-AF26E8DC47AE}"/>
    <pc:docChg chg="modSld">
      <pc:chgData name="Caterina De Rosa" userId="S::caterina.derosa@aesys.tech::4f966dd1-cc49-4d88-8e08-24fbe7b91308" providerId="AD" clId="Web-{BBAE9DC1-488F-4F86-86DF-AF26E8DC47AE}" dt="2022-10-27T10:17:12.491" v="3" actId="20577"/>
      <pc:docMkLst>
        <pc:docMk/>
      </pc:docMkLst>
      <pc:sldChg chg="modSp">
        <pc:chgData name="Caterina De Rosa" userId="S::caterina.derosa@aesys.tech::4f966dd1-cc49-4d88-8e08-24fbe7b91308" providerId="AD" clId="Web-{BBAE9DC1-488F-4F86-86DF-AF26E8DC47AE}" dt="2022-10-27T10:17:02.584" v="1" actId="20577"/>
        <pc:sldMkLst>
          <pc:docMk/>
          <pc:sldMk cId="2271304337" sldId="489"/>
        </pc:sldMkLst>
        <pc:spChg chg="mod">
          <ac:chgData name="Caterina De Rosa" userId="S::caterina.derosa@aesys.tech::4f966dd1-cc49-4d88-8e08-24fbe7b91308" providerId="AD" clId="Web-{BBAE9DC1-488F-4F86-86DF-AF26E8DC47AE}" dt="2022-10-27T10:17:02.584" v="1" actId="20577"/>
          <ac:spMkLst>
            <pc:docMk/>
            <pc:sldMk cId="2271304337" sldId="489"/>
            <ac:spMk id="3" creationId="{38B1C37F-0903-CE4B-9610-053303EF806F}"/>
          </ac:spMkLst>
        </pc:spChg>
      </pc:sldChg>
      <pc:sldChg chg="modSp">
        <pc:chgData name="Caterina De Rosa" userId="S::caterina.derosa@aesys.tech::4f966dd1-cc49-4d88-8e08-24fbe7b91308" providerId="AD" clId="Web-{BBAE9DC1-488F-4F86-86DF-AF26E8DC47AE}" dt="2022-10-27T10:17:12.491" v="3" actId="20577"/>
        <pc:sldMkLst>
          <pc:docMk/>
          <pc:sldMk cId="3408425780" sldId="490"/>
        </pc:sldMkLst>
        <pc:spChg chg="mod">
          <ac:chgData name="Caterina De Rosa" userId="S::caterina.derosa@aesys.tech::4f966dd1-cc49-4d88-8e08-24fbe7b91308" providerId="AD" clId="Web-{BBAE9DC1-488F-4F86-86DF-AF26E8DC47AE}" dt="2022-10-27T10:17:12.491" v="3" actId="20577"/>
          <ac:spMkLst>
            <pc:docMk/>
            <pc:sldMk cId="3408425780" sldId="490"/>
            <ac:spMk id="3" creationId="{38B1C37F-0903-CE4B-9610-053303EF806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27/10/2022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27/10/2022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</a:t>
            </a:r>
            <a:r>
              <a:rPr lang="en-IT"/>
              <a:t>osa è andato bene? </a:t>
            </a:r>
            <a:r>
              <a:rPr lang="en-GB"/>
              <a:t>Q</a:t>
            </a:r>
            <a:r>
              <a:rPr lang="en-IT"/>
              <a:t>uali sono stati i colli di bottiglia? </a:t>
            </a:r>
            <a:r>
              <a:rPr lang="en-GB"/>
              <a:t>A</a:t>
            </a:r>
            <a:r>
              <a:rPr lang="en-IT"/>
              <a:t>vete cambiato i limiti al WIP? </a:t>
            </a:r>
            <a:r>
              <a:rPr lang="en-GB"/>
              <a:t>C</a:t>
            </a:r>
            <a:r>
              <a:rPr lang="en-IT"/>
              <a:t>osa è cambiato quando avete iniziato ad usare il backlog? </a:t>
            </a:r>
            <a:r>
              <a:rPr lang="en-GB"/>
              <a:t>A</a:t>
            </a:r>
            <a:r>
              <a:rPr lang="en-IT"/>
              <a:t>vete visualizzato il flusso? </a:t>
            </a:r>
            <a:r>
              <a:rPr lang="en-GB"/>
              <a:t>A </a:t>
            </a:r>
            <a:r>
              <a:rPr lang="en-GB" err="1"/>
              <a:t>partire</a:t>
            </a:r>
            <a:r>
              <a:rPr lang="en-GB"/>
              <a:t> da quale round?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0969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</a:t>
            </a:r>
            <a:r>
              <a:rPr lang="en-IT"/>
              <a:t>osa è andato bene? </a:t>
            </a:r>
            <a:r>
              <a:rPr lang="en-GB"/>
              <a:t>Q</a:t>
            </a:r>
            <a:r>
              <a:rPr lang="en-IT"/>
              <a:t>uali sono stati i colli di bottiglia? </a:t>
            </a:r>
            <a:r>
              <a:rPr lang="en-GB"/>
              <a:t>A</a:t>
            </a:r>
            <a:r>
              <a:rPr lang="en-IT"/>
              <a:t>vete cambiato i limiti al WIP? </a:t>
            </a:r>
            <a:r>
              <a:rPr lang="en-GB"/>
              <a:t>C</a:t>
            </a:r>
            <a:r>
              <a:rPr lang="en-IT"/>
              <a:t>osa è cambiato quando avete iniziato ad usare il backlog? </a:t>
            </a:r>
            <a:r>
              <a:rPr lang="en-GB"/>
              <a:t>A</a:t>
            </a:r>
            <a:r>
              <a:rPr lang="en-IT"/>
              <a:t>vete visualizzato il flusso? </a:t>
            </a:r>
            <a:r>
              <a:rPr lang="en-GB"/>
              <a:t>A </a:t>
            </a:r>
            <a:r>
              <a:rPr lang="en-GB" err="1"/>
              <a:t>partire</a:t>
            </a:r>
            <a:r>
              <a:rPr lang="en-GB"/>
              <a:t> da quale round?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3820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 blu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sotto titolo</a:t>
            </a:r>
            <a:br>
              <a:rPr lang="it-IT"/>
            </a:br>
            <a:br>
              <a:rPr lang="it-IT"/>
            </a:br>
            <a:br>
              <a:rPr lang="it-IT"/>
            </a:b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MULTILINEA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/>
              <a:t>TITOLO	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 e Contenuto 1 Colonna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CHI SIAMO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1999" y="2411999"/>
            <a:ext cx="4860000" cy="280800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1"/>
          <a:lstStyle>
            <a:lvl1pPr marL="185738" indent="-185738" algn="l">
              <a:lnSpc>
                <a:spcPct val="80000"/>
              </a:lnSpc>
              <a:buFontTx/>
              <a:buNone/>
              <a:tabLst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Dal 2013 ci siamo affermati come azienda leader nello sviluppo di applicazioni personalizzate ON DEMAND. Con il nostro approccio domain-</a:t>
            </a:r>
            <a:r>
              <a:rPr lang="it-IT" err="1"/>
              <a:t>driven</a:t>
            </a:r>
            <a:r>
              <a:rPr lang="it-IT"/>
              <a:t> nella progettazione delle applicazioni, siamo riusciti a distinguerci e ad ottenere riconoscimenti in territorio nazionale e internazionale. </a:t>
            </a:r>
          </a:p>
          <a:p>
            <a:r>
              <a:rPr lang="it-IT"/>
              <a:t>Investiamo costantemente in ricerca e innovazione, finalizzate a migliorare la qualità dei prodotti, la velocità di risposta alle richieste di mercato, la competitività e i </a:t>
            </a:r>
            <a:r>
              <a:rPr lang="it-IT" err="1"/>
              <a:t>servizi.v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4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/>
              <a:t>DELIVERY</a:t>
            </a:r>
            <a:br>
              <a:rPr lang="it-IT"/>
            </a:br>
            <a:r>
              <a:rPr lang="it-IT"/>
              <a:t>CENTER</a:t>
            </a:r>
            <a:br>
              <a:rPr lang="it-IT"/>
            </a:br>
            <a:r>
              <a:rPr lang="it-IT"/>
              <a:t>ORGANIZATION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027" y="2658688"/>
            <a:ext cx="4848917" cy="3510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GOVERNANCE:</a:t>
            </a:r>
          </a:p>
          <a:p>
            <a:r>
              <a:rPr lang="it-IT" err="1"/>
              <a:t>Coordinates</a:t>
            </a:r>
            <a:r>
              <a:rPr lang="it-IT"/>
              <a:t>, </a:t>
            </a:r>
            <a:r>
              <a:rPr lang="it-IT" err="1"/>
              <a:t>supervises</a:t>
            </a:r>
            <a:r>
              <a:rPr lang="it-IT"/>
              <a:t> and </a:t>
            </a:r>
            <a:r>
              <a:rPr lang="it-IT" err="1"/>
              <a:t>monitors</a:t>
            </a:r>
            <a:r>
              <a:rPr lang="it-IT"/>
              <a:t> </a:t>
            </a:r>
            <a:r>
              <a:rPr lang="it-IT" err="1"/>
              <a:t>activities</a:t>
            </a:r>
            <a:r>
              <a:rPr lang="it-IT"/>
              <a:t>;</a:t>
            </a:r>
          </a:p>
          <a:p>
            <a:r>
              <a:rPr lang="it-IT"/>
              <a:t>Monitor </a:t>
            </a:r>
            <a:r>
              <a:rPr lang="it-IT" err="1"/>
              <a:t>KPIs</a:t>
            </a:r>
            <a:r>
              <a:rPr lang="it-IT"/>
              <a:t> and </a:t>
            </a:r>
            <a:r>
              <a:rPr lang="it-IT" err="1"/>
              <a:t>verify</a:t>
            </a:r>
            <a:r>
              <a:rPr lang="it-IT"/>
              <a:t> </a:t>
            </a:r>
            <a:r>
              <a:rPr lang="it-IT" err="1"/>
              <a:t>their</a:t>
            </a:r>
            <a:r>
              <a:rPr lang="it-IT"/>
              <a:t> </a:t>
            </a:r>
            <a:r>
              <a:rPr lang="it-IT" err="1"/>
              <a:t>compliance</a:t>
            </a:r>
            <a:r>
              <a:rPr lang="it-IT"/>
              <a:t> with </a:t>
            </a:r>
            <a:r>
              <a:rPr lang="it-IT" err="1"/>
              <a:t>SLAs</a:t>
            </a:r>
            <a:r>
              <a:rPr lang="it-IT"/>
              <a:t>;</a:t>
            </a:r>
          </a:p>
          <a:p>
            <a:r>
              <a:rPr lang="it-IT" err="1"/>
              <a:t>Constantly</a:t>
            </a:r>
            <a:r>
              <a:rPr lang="it-IT"/>
              <a:t> </a:t>
            </a:r>
            <a:r>
              <a:rPr lang="it-IT" err="1"/>
              <a:t>improve</a:t>
            </a:r>
            <a:r>
              <a:rPr lang="it-IT"/>
              <a:t> service.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2B7D8B36-E2A4-3848-8299-2BCB6B1951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7125" y="2617788"/>
            <a:ext cx="5403850" cy="35655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12CE4-4EEA-FE44-8B90-5C34E866FEB0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E068AD4-B68B-984E-9986-BC09817134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69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/>
              <a:t>2020 / 2021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8F1D5C1-3996-5A42-932C-C2F207F603F9}"/>
              </a:ext>
            </a:extLst>
          </p:cNvPr>
          <p:cNvSpPr/>
          <p:nvPr userDrawn="1"/>
        </p:nvSpPr>
        <p:spPr>
          <a:xfrm>
            <a:off x="1381539" y="993913"/>
            <a:ext cx="5019261" cy="19778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9B07BF-671B-4C4B-9FB3-FE6500A99236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607797F-2709-374B-A4A2-3A609F4AD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0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  <a:br>
              <a:rPr lang="it-IT"/>
            </a:br>
            <a:r>
              <a:rPr lang="it-IT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  <p:sldLayoutId id="2147483711" r:id="rId20"/>
    <p:sldLayoutId id="2147483712" r:id="rId21"/>
    <p:sldLayoutId id="2147483713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maven.org/classic/#search|ga|1|centra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italiancoders.it/" TargetMode="External"/><Relationship Id="rId5" Type="http://schemas.openxmlformats.org/officeDocument/2006/relationships/hyperlink" Target="https://www.baeldung.com/maven" TargetMode="External"/><Relationship Id="rId4" Type="http://schemas.openxmlformats.org/officeDocument/2006/relationships/hyperlink" Target="https://www.baeldung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vnrepository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2490651" y="311255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i="0">
                <a:solidFill>
                  <a:srgbClr val="1F386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Academy</a:t>
            </a:r>
            <a:r>
              <a:rPr lang="it-IT" sz="6300" b="1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JAVA</a:t>
            </a:r>
          </a:p>
          <a:p>
            <a:pPr>
              <a:lnSpc>
                <a:spcPct val="80000"/>
              </a:lnSpc>
            </a:pPr>
            <a:r>
              <a:rPr lang="it-IT" sz="630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Maven</a:t>
            </a:r>
            <a:endParaRPr lang="it-IT" sz="630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/>
              <a:t>Il Project Object Model (pom.xml)</a:t>
            </a:r>
            <a:endParaRPr lang="it-IT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10</a:t>
            </a:fld>
            <a:endParaRPr lang="it-IT" sz="100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614967"/>
            <a:ext cx="4972323" cy="111728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endParaRPr lang="it-IT" sz="180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AE7B8E-D524-6846-83A9-C2118DE881BF}"/>
              </a:ext>
            </a:extLst>
          </p:cNvPr>
          <p:cNvSpPr txBox="1"/>
          <p:nvPr/>
        </p:nvSpPr>
        <p:spPr>
          <a:xfrm>
            <a:off x="8991599" y="60063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spc="50">
                <a:solidFill>
                  <a:schemeClr val="accent1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1400" spc="5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&gt; MISSION</a:t>
            </a:r>
          </a:p>
        </p:txBody>
      </p:sp>
    </p:spTree>
    <p:extLst>
      <p:ext uri="{BB962C8B-B14F-4D97-AF65-F5344CB8AC3E}">
        <p14:creationId xmlns:p14="http://schemas.microsoft.com/office/powerpoint/2010/main" val="340662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3779" y="425181"/>
            <a:ext cx="7279496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Il Project Object Model (pom.xml)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La configurazione di un progetto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avviene tramite un Project Object Model (POM) , rappresentato da un file </a:t>
            </a:r>
            <a:r>
              <a:rPr lang="it-IT" b="1">
                <a:latin typeface="Roboto Condensed" panose="02000000000000000000" pitchFamily="2" charset="0"/>
                <a:ea typeface="Roboto Condensed" panose="02000000000000000000" pitchFamily="2" charset="0"/>
              </a:rPr>
              <a:t>pom.xml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, presente all’interno della directory principale del progetto. 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Il POM ci permette di descrivere il progetto, gestire le dipendenze e configurare i plug-in per la creazione del software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All’interno del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pom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vengono definite, con dei tag specifici, tutte le dipendenze che sono necessarie al nostro progetto e i plugin necessari.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11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51369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3779" y="425181"/>
            <a:ext cx="7279496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Il Project Object Model (pom.xml)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12</a:t>
            </a:fld>
            <a:endParaRPr lang="it-IT" sz="100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E5C17A-8E6C-1167-84A5-FB842FE4B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39" y="1255129"/>
            <a:ext cx="6275683" cy="46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3779" y="425181"/>
            <a:ext cx="7279496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Il Project Object Model (pom.xml)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Esempio di pom.xml minimale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13</a:t>
            </a:fld>
            <a:endParaRPr lang="it-IT" sz="100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3529918-D8C0-4C80-AE6E-486B5E41A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06"/>
          <a:stretch/>
        </p:blipFill>
        <p:spPr>
          <a:xfrm>
            <a:off x="1026369" y="2623510"/>
            <a:ext cx="4124130" cy="161097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48F963-C066-4103-B2EF-0147F978A348}"/>
              </a:ext>
            </a:extLst>
          </p:cNvPr>
          <p:cNvSpPr txBox="1"/>
          <p:nvPr/>
        </p:nvSpPr>
        <p:spPr>
          <a:xfrm>
            <a:off x="5633358" y="2623510"/>
            <a:ext cx="6097554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groupId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 – un nome di base univoco della società o del gruppo che ha creato il progetto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artifactId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 – un nome univoco del progetto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version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 – una versione del progetto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packaging – un metodo di imballaggio (ad es. WAR / JAR / ZIP 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B8747C-E0E9-4954-A8F9-3C14C6CC968A}"/>
              </a:ext>
            </a:extLst>
          </p:cNvPr>
          <p:cNvSpPr txBox="1"/>
          <p:nvPr/>
        </p:nvSpPr>
        <p:spPr>
          <a:xfrm>
            <a:off x="5633358" y="4809257"/>
            <a:ext cx="609755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groupId:artifactId:version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combinano per formare l'identificatore univoco e sono il meccanismo attraverso il quale specifichi quali versioni di librerie esterne (es. JAR) utilizzerà il tuo progetto</a:t>
            </a:r>
          </a:p>
        </p:txBody>
      </p:sp>
    </p:spTree>
    <p:extLst>
      <p:ext uri="{BB962C8B-B14F-4D97-AF65-F5344CB8AC3E}">
        <p14:creationId xmlns:p14="http://schemas.microsoft.com/office/powerpoint/2010/main" val="30408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3779" y="425181"/>
            <a:ext cx="7279496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Ereditarietà nel pom.xml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Esempio di pom.xml minimale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14</a:t>
            </a:fld>
            <a:endParaRPr lang="it-IT" sz="10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73050D3-9120-4AA7-9056-3964B3D7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3" y="2502211"/>
            <a:ext cx="5047747" cy="218574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D133EE-A1A6-4640-8ADA-69C9B016465F}"/>
              </a:ext>
            </a:extLst>
          </p:cNvPr>
          <p:cNvSpPr txBox="1"/>
          <p:nvPr/>
        </p:nvSpPr>
        <p:spPr>
          <a:xfrm>
            <a:off x="6735956" y="2571675"/>
            <a:ext cx="4674637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L'ereditarietà è la principale risorsa del POM, in cui è possibile gestire quanto segue da POM padre a POM figlio</a:t>
            </a:r>
            <a:r>
              <a:rPr lang="it-IT" sz="18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171450" indent="-171450">
              <a:buBlip>
                <a:blip r:embed="rId4"/>
              </a:buBlip>
            </a:pP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4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Dipendenze</a:t>
            </a:r>
          </a:p>
          <a:p>
            <a:pPr marL="171450" indent="-171450">
              <a:buBlip>
                <a:blip r:embed="rId4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sviluppatori e contributori</a:t>
            </a:r>
          </a:p>
          <a:p>
            <a:pPr marL="171450" indent="-171450">
              <a:buBlip>
                <a:blip r:embed="rId4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elenchi di plug-in (inclusi i report)</a:t>
            </a:r>
          </a:p>
          <a:p>
            <a:pPr marL="171450" indent="-171450">
              <a:buBlip>
                <a:blip r:embed="rId4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esecuzioni di plugin con id corrispondenti</a:t>
            </a:r>
          </a:p>
          <a:p>
            <a:pPr marL="171450" indent="-171450">
              <a:buBlip>
                <a:blip r:embed="rId4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configurazione del plugin</a:t>
            </a:r>
          </a:p>
        </p:txBody>
      </p:sp>
    </p:spTree>
    <p:extLst>
      <p:ext uri="{BB962C8B-B14F-4D97-AF65-F5344CB8AC3E}">
        <p14:creationId xmlns:p14="http://schemas.microsoft.com/office/powerpoint/2010/main" val="137302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3779" y="425181"/>
            <a:ext cx="7279496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Ereditarietà nel pom.xml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15</a:t>
            </a:fld>
            <a:endParaRPr lang="it-IT" sz="100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5E80CE4F-BC36-453B-9FF4-589AC51C9F6C}"/>
              </a:ext>
            </a:extLst>
          </p:cNvPr>
          <p:cNvSpPr txBox="1">
            <a:spLocks/>
          </p:cNvSpPr>
          <p:nvPr/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Il concetto di ereditarietà nel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pom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ci permette di definire una struttura gerarchica e quindi di definire progetti chiamati </a:t>
            </a:r>
            <a:r>
              <a:rPr lang="it-IT" b="1">
                <a:latin typeface="Roboto Condensed" panose="02000000000000000000" pitchFamily="2" charset="0"/>
                <a:ea typeface="Roboto Condensed" panose="02000000000000000000" pitchFamily="2" charset="0"/>
              </a:rPr>
              <a:t>multi-</a:t>
            </a:r>
            <a:r>
              <a:rPr lang="it-IT" b="1" err="1">
                <a:latin typeface="Roboto Condensed" panose="02000000000000000000" pitchFamily="2" charset="0"/>
                <a:ea typeface="Roboto Condensed" panose="02000000000000000000" pitchFamily="2" charset="0"/>
              </a:rPr>
              <a:t>module</a:t>
            </a: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La struttura gerarchica può essere per esempio definita in questo modo </a:t>
            </a:r>
          </a:p>
          <a:p>
            <a:pPr marL="857250" lvl="1" indent="-171450">
              <a:buFont typeface="Arial" panose="020B0604020202020204" pitchFamily="34" charset="0"/>
              <a:buBlip>
                <a:blip r:embed="rId3"/>
              </a:buBlip>
            </a:pP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Font typeface="Arial" panose="020B0604020202020204" pitchFamily="34" charset="0"/>
              <a:buBlip>
                <a:blip r:embed="rId3"/>
              </a:buBlip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C0A4E2A-F723-4F31-A65B-D4CF3EA9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68" y="3429000"/>
            <a:ext cx="3055120" cy="15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2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3779" y="425181"/>
            <a:ext cx="7279496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Ereditarietà nel pom.xml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16</a:t>
            </a:fld>
            <a:endParaRPr lang="it-IT" sz="100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5E80CE4F-BC36-453B-9FF4-589AC51C9F6C}"/>
              </a:ext>
            </a:extLst>
          </p:cNvPr>
          <p:cNvSpPr txBox="1">
            <a:spLocks/>
          </p:cNvSpPr>
          <p:nvPr/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pom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padre avrà una struttura simile alla seguente, mentre i figli devono avere il tag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parent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come visto in precedenza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Font typeface="Arial" panose="020B0604020202020204" pitchFamily="34" charset="0"/>
              <a:buBlip>
                <a:blip r:embed="rId3"/>
              </a:buBlip>
            </a:pP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Font typeface="Arial" panose="020B0604020202020204" pitchFamily="34" charset="0"/>
              <a:buBlip>
                <a:blip r:embed="rId3"/>
              </a:buBlip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689784-6790-4A4E-81C9-428BFCE94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033" y="2239377"/>
            <a:ext cx="4475951" cy="35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6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/>
              <a:t>Repository &amp; Dipendenze</a:t>
            </a:r>
            <a:endParaRPr lang="it-IT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17</a:t>
            </a:fld>
            <a:endParaRPr lang="it-IT" sz="100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614967"/>
            <a:ext cx="4972323" cy="111728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endParaRPr lang="it-IT" sz="180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AE7B8E-D524-6846-83A9-C2118DE881BF}"/>
              </a:ext>
            </a:extLst>
          </p:cNvPr>
          <p:cNvSpPr txBox="1"/>
          <p:nvPr/>
        </p:nvSpPr>
        <p:spPr>
          <a:xfrm>
            <a:off x="8991599" y="60063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spc="50">
                <a:solidFill>
                  <a:schemeClr val="accent1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1400" spc="5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&gt; MISSION</a:t>
            </a:r>
          </a:p>
        </p:txBody>
      </p:sp>
    </p:spTree>
    <p:extLst>
      <p:ext uri="{BB962C8B-B14F-4D97-AF65-F5344CB8AC3E}">
        <p14:creationId xmlns:p14="http://schemas.microsoft.com/office/powerpoint/2010/main" val="101100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Repository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repository è 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il ‘luogo’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in cui sono presenti le dipendenze dei progetti e il risultato del processo di build (conversione dei sorgenti in codice eseguibile) dei 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progetti</a:t>
            </a: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Ci sono due tipi di repository:</a:t>
            </a:r>
          </a:p>
          <a:p>
            <a:pPr marL="857250" lvl="1" indent="-171450">
              <a:buBlip>
                <a:blip r:embed="rId3"/>
              </a:buBlip>
            </a:pP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Locale: è una directory situata nell'ambiente in cui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viene eseguito</a:t>
            </a: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Centrale: Repo principale di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Privata: è una repo remota ma non accessibile a tutti; generalmente gestita da una compagnia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18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4022814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Repository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2197668"/>
            <a:ext cx="8814318" cy="720000"/>
          </a:xfrm>
          <a:prstGeom prst="rect">
            <a:avLst/>
          </a:prstGeom>
        </p:spPr>
        <p:txBody>
          <a:bodyPr/>
          <a:lstStyle/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repository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locale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si trova sul nostro sistema locale, generalmente nella directory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.m2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 situata all’interno della cartella del nostro utente</a:t>
            </a: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19</a:t>
            </a:fld>
            <a:endParaRPr lang="it-IT" sz="10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3AA030-58CB-4404-987C-8646C412257B}"/>
              </a:ext>
            </a:extLst>
          </p:cNvPr>
          <p:cNvSpPr txBox="1"/>
          <p:nvPr/>
        </p:nvSpPr>
        <p:spPr>
          <a:xfrm>
            <a:off x="1026368" y="3716346"/>
            <a:ext cx="881431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Maven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Central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sviluppato dal gruppo Apache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ed è accessibile dal web. Questo è considerato come il repository centrale e ha tutte le librerie comuni.</a:t>
            </a:r>
          </a:p>
        </p:txBody>
      </p:sp>
    </p:spTree>
    <p:extLst>
      <p:ext uri="{BB962C8B-B14F-4D97-AF65-F5344CB8AC3E}">
        <p14:creationId xmlns:p14="http://schemas.microsoft.com/office/powerpoint/2010/main" val="178701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5" y="1193721"/>
            <a:ext cx="7196400" cy="1409885"/>
          </a:xfrm>
        </p:spPr>
        <p:txBody>
          <a:bodyPr/>
          <a:lstStyle/>
          <a:p>
            <a:r>
              <a:rPr lang="it-IT" b="1" err="1"/>
              <a:t>Maven</a:t>
            </a:r>
            <a:br>
              <a:rPr lang="it-IT"/>
            </a:br>
            <a:r>
              <a:rPr lang="it-IT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Di cosa parleremo?</a:t>
            </a:r>
            <a:endParaRPr lang="it-IT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575784" y="3960941"/>
            <a:ext cx="4320000" cy="239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Introduzione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Il Project Object Model (pom.xml)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Repository &amp; Dipendenze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Plugin &amp; Build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Build Lifecycle</a:t>
            </a:r>
          </a:p>
          <a:p>
            <a:pPr>
              <a:lnSpc>
                <a:spcPct val="120000"/>
              </a:lnSpc>
            </a:pPr>
            <a:endParaRPr lang="it-IT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Repository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20</a:t>
            </a:fld>
            <a:endParaRPr lang="it-IT" sz="10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6334A5-72BD-4571-8C98-965A38F40090}"/>
              </a:ext>
            </a:extLst>
          </p:cNvPr>
          <p:cNvSpPr txBox="1"/>
          <p:nvPr/>
        </p:nvSpPr>
        <p:spPr>
          <a:xfrm>
            <a:off x="1026368" y="3763339"/>
            <a:ext cx="8814318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Una volta che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legge le dipendenze dal file POM, le cerca prima nel repository locale, poi nel repository centrale e infine nel repository remoto. Se le dipendenze non vengono trovate in nessuno dei tre repository, l'utente viene avvisato con un errore e il processo viene interrotto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07C90E-E96C-4690-96C7-8E59040D7C6A}"/>
              </a:ext>
            </a:extLst>
          </p:cNvPr>
          <p:cNvSpPr txBox="1"/>
          <p:nvPr/>
        </p:nvSpPr>
        <p:spPr>
          <a:xfrm>
            <a:off x="1026368" y="2059551"/>
            <a:ext cx="8814318" cy="88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repository privato è simile ad un repository centrale. </a:t>
            </a:r>
          </a:p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Ogni volta che sono richieste dipendenze o configurazioni da questi repository, devono essere prima scaricate nel nostro locale e quindi utilizzate</a:t>
            </a:r>
          </a:p>
        </p:txBody>
      </p:sp>
    </p:spTree>
    <p:extLst>
      <p:ext uri="{BB962C8B-B14F-4D97-AF65-F5344CB8AC3E}">
        <p14:creationId xmlns:p14="http://schemas.microsoft.com/office/powerpoint/2010/main" val="46370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Repository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21</a:t>
            </a:fld>
            <a:endParaRPr lang="it-IT" sz="100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B8DD81-EC15-49E3-A1B8-94F91A136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0" t="4736" r="1544" b="4100"/>
          <a:stretch/>
        </p:blipFill>
        <p:spPr>
          <a:xfrm>
            <a:off x="1800225" y="1857374"/>
            <a:ext cx="8629650" cy="43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2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Dipendenze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22</a:t>
            </a:fld>
            <a:endParaRPr lang="it-IT" sz="100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AA91845A-1FF9-4C96-9525-035BA903EA5F}"/>
              </a:ext>
            </a:extLst>
          </p:cNvPr>
          <p:cNvSpPr txBox="1">
            <a:spLocks/>
          </p:cNvSpPr>
          <p:nvPr/>
        </p:nvSpPr>
        <p:spPr>
          <a:xfrm>
            <a:off x="1178768" y="1701282"/>
            <a:ext cx="8814318" cy="46198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Durante la fase iniziale di build,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valida e recupera dai vari Repository tutte le dipendenze e i plugin definiti nel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pom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</a:p>
          <a:p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necessario 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ne fa il download all’interno della cartella del repository locale. </a:t>
            </a:r>
          </a:p>
          <a:p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Le dipendenze possono essere definite nel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pom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come segue </a:t>
            </a: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5174FA1-5CF3-41B7-B5B6-7F3638DE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43" y="3520417"/>
            <a:ext cx="374384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78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Dipendenze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23</a:t>
            </a:fld>
            <a:endParaRPr lang="it-IT" sz="100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AA91845A-1FF9-4C96-9525-035BA903EA5F}"/>
              </a:ext>
            </a:extLst>
          </p:cNvPr>
          <p:cNvSpPr txBox="1">
            <a:spLocks/>
          </p:cNvSpPr>
          <p:nvPr/>
        </p:nvSpPr>
        <p:spPr>
          <a:xfrm>
            <a:off x="1178768" y="1701282"/>
            <a:ext cx="8814318" cy="46198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 gestione delle dipendenze è una delle caratteristiche principali di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ci aiuta a definire, creare e mantenere build riproducibili con percorsi di classe e versioni di libreria ben definiti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Nei progetti multi modulo è possibile centralizzare le dipendenze comuni ai singoli moduli nel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parent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pom</a:t>
            </a: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Per definire una dipendenza è necessario conoscere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groupId:artifactId:version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della libreria di cui abbiamo bisogno</a:t>
            </a: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709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Dipendenze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24</a:t>
            </a:fld>
            <a:endParaRPr lang="it-IT" sz="100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AA91845A-1FF9-4C96-9525-035BA903EA5F}"/>
              </a:ext>
            </a:extLst>
          </p:cNvPr>
          <p:cNvSpPr txBox="1">
            <a:spLocks/>
          </p:cNvSpPr>
          <p:nvPr/>
        </p:nvSpPr>
        <p:spPr>
          <a:xfrm>
            <a:off x="1178768" y="1701282"/>
            <a:ext cx="8814318" cy="46198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Lo scope delle dipendenze viene utilizzato per determinare quando una dipendenza sarà necessaria al nostro progetto e quindi quando sarà necessario che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la inserisca nel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classpath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( ‘luogo’ nella JVM in cui vengono definite tutte le classi e i package necessarie all’ applicazione )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compile: è lo scope di default e rende disponibili le dipendenze in tutti i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classpath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del progetto</a:t>
            </a:r>
          </a:p>
          <a:p>
            <a:pPr marL="857250" lvl="1" indent="-171450">
              <a:buBlip>
                <a:blip r:embed="rId3"/>
              </a:buBlip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test: Questo ambito indica che la dipendenza non è richiesta per il normale utilizzo dell'applicazione ed è disponibile solo per le fasi di compilazione ed esecuzione del test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453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Dipendenze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25</a:t>
            </a:fld>
            <a:endParaRPr lang="it-IT" sz="100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AA91845A-1FF9-4C96-9525-035BA903EA5F}"/>
              </a:ext>
            </a:extLst>
          </p:cNvPr>
          <p:cNvSpPr txBox="1">
            <a:spLocks/>
          </p:cNvSpPr>
          <p:nvPr/>
        </p:nvSpPr>
        <p:spPr>
          <a:xfrm>
            <a:off x="1178768" y="1701282"/>
            <a:ext cx="8814318" cy="46198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supporta sia le dipendenze dirette che quelle transitive</a:t>
            </a:r>
          </a:p>
          <a:p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1" indent="0">
              <a:buNone/>
            </a:pP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Dirette: definite esplicitamente nel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pom</a:t>
            </a: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Transitive: dipendenze richieste dalle nostre dipendenze dirette</a:t>
            </a:r>
          </a:p>
          <a:p>
            <a:pPr lvl="1" indent="0">
              <a:buNone/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	Es. A -&gt; B; B -&gt; C; allora A -&gt; C</a:t>
            </a: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039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/>
              <a:t>Plug-in &amp; Build</a:t>
            </a:r>
            <a:endParaRPr lang="it-IT" b="1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26</a:t>
            </a:fld>
            <a:endParaRPr lang="it-IT" sz="100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614967"/>
            <a:ext cx="4972323" cy="111728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endParaRPr lang="it-IT" sz="180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AE7B8E-D524-6846-83A9-C2118DE881BF}"/>
              </a:ext>
            </a:extLst>
          </p:cNvPr>
          <p:cNvSpPr txBox="1"/>
          <p:nvPr/>
        </p:nvSpPr>
        <p:spPr>
          <a:xfrm>
            <a:off x="8991599" y="60063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spc="50">
                <a:solidFill>
                  <a:schemeClr val="accent1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1400" spc="5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&gt; MISSION</a:t>
            </a:r>
          </a:p>
        </p:txBody>
      </p:sp>
    </p:spTree>
    <p:extLst>
      <p:ext uri="{BB962C8B-B14F-4D97-AF65-F5344CB8AC3E}">
        <p14:creationId xmlns:p14="http://schemas.microsoft.com/office/powerpoint/2010/main" val="333328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Plugin &amp; Build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en-US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Per personalizzare il processo di Build di un progetto con lo scopo di eseguire particolari operazioni attraverso utilizzo degli elementi build e plugin nel pom.xml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27</a:t>
            </a:fld>
            <a:endParaRPr lang="it-IT" sz="100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7371F48-D79A-4603-B6C8-18090E90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260" y="2864404"/>
            <a:ext cx="5258534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6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Plugin &amp; Build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28</a:t>
            </a:fld>
            <a:endParaRPr lang="it-IT" sz="10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79B8705-A7A5-4039-92D4-77C4CEE5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7" y="2253151"/>
            <a:ext cx="5363323" cy="2743583"/>
          </a:xfrm>
          <a:prstGeom prst="rect">
            <a:avLst/>
          </a:prstGeom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144B2973-78B1-4E7B-8895-A92D29957892}"/>
              </a:ext>
            </a:extLst>
          </p:cNvPr>
          <p:cNvSpPr txBox="1">
            <a:spLocks/>
          </p:cNvSpPr>
          <p:nvPr/>
        </p:nvSpPr>
        <p:spPr>
          <a:xfrm>
            <a:off x="6390137" y="1763752"/>
            <a:ext cx="5175057" cy="8990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Gli elementi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groupId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artifactId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version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identificano il plugin e servono per effettuare il download del plugin dal repository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FAC08E8C-3782-4314-9A6D-90FB639EA20B}"/>
              </a:ext>
            </a:extLst>
          </p:cNvPr>
          <p:cNvSpPr txBox="1">
            <a:spLocks/>
          </p:cNvSpPr>
          <p:nvPr/>
        </p:nvSpPr>
        <p:spPr>
          <a:xfrm>
            <a:off x="6390136" y="2979478"/>
            <a:ext cx="5175057" cy="8990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Nell’elemento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configuration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sono settati i parametri d’input del plugin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FA0AC4AB-7342-44CE-B60C-5746E8559B72}"/>
              </a:ext>
            </a:extLst>
          </p:cNvPr>
          <p:cNvSpPr txBox="1">
            <a:spLocks/>
          </p:cNvSpPr>
          <p:nvPr/>
        </p:nvSpPr>
        <p:spPr>
          <a:xfrm>
            <a:off x="6390138" y="3878521"/>
            <a:ext cx="5175057" cy="8990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-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compiler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-plugin serve per compilare i sorgenti. I parametri d’input source e target indicano la versione della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javac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da utilizzare per compilare i sorgenti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3B69BF62-18B3-405D-BE5E-0BF9AAD35A61}"/>
              </a:ext>
            </a:extLst>
          </p:cNvPr>
          <p:cNvSpPr txBox="1">
            <a:spLocks/>
          </p:cNvSpPr>
          <p:nvPr/>
        </p:nvSpPr>
        <p:spPr>
          <a:xfrm>
            <a:off x="6390138" y="4996734"/>
            <a:ext cx="5175057" cy="8990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-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surefire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-plugin serve per compilare ed eseguire le classi di test e generare un report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560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/>
              <a:t>Build Lifecycle</a:t>
            </a:r>
            <a:endParaRPr lang="it-IT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29</a:t>
            </a:fld>
            <a:endParaRPr lang="it-IT" sz="100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614967"/>
            <a:ext cx="4972323" cy="111728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endParaRPr lang="it-IT" sz="180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AE7B8E-D524-6846-83A9-C2118DE881BF}"/>
              </a:ext>
            </a:extLst>
          </p:cNvPr>
          <p:cNvSpPr txBox="1"/>
          <p:nvPr/>
        </p:nvSpPr>
        <p:spPr>
          <a:xfrm>
            <a:off x="8991599" y="60063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spc="50">
                <a:solidFill>
                  <a:schemeClr val="accent1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1400" spc="5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&gt; MISSION</a:t>
            </a:r>
          </a:p>
        </p:txBody>
      </p:sp>
    </p:spTree>
    <p:extLst>
      <p:ext uri="{BB962C8B-B14F-4D97-AF65-F5344CB8AC3E}">
        <p14:creationId xmlns:p14="http://schemas.microsoft.com/office/powerpoint/2010/main" val="141993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>
                <a:solidFill>
                  <a:schemeClr val="bg1"/>
                </a:solidFill>
              </a:rPr>
              <a:t>Introduzione</a:t>
            </a:r>
            <a:endParaRPr lang="it-IT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</a:t>
            </a:fld>
            <a:endParaRPr lang="it-IT" sz="100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614967"/>
            <a:ext cx="4972323" cy="111728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endParaRPr lang="it-IT" sz="180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AE7B8E-D524-6846-83A9-C2118DE881BF}"/>
              </a:ext>
            </a:extLst>
          </p:cNvPr>
          <p:cNvSpPr txBox="1"/>
          <p:nvPr/>
        </p:nvSpPr>
        <p:spPr>
          <a:xfrm>
            <a:off x="8991599" y="600635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spc="50">
                <a:solidFill>
                  <a:schemeClr val="accent1">
                    <a:lumMod val="60000"/>
                    <a:lumOff val="4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sz="1400" spc="5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&gt; MISSION</a:t>
            </a:r>
          </a:p>
        </p:txBody>
      </p:sp>
    </p:spTree>
    <p:extLst>
      <p:ext uri="{BB962C8B-B14F-4D97-AF65-F5344CB8AC3E}">
        <p14:creationId xmlns:p14="http://schemas.microsoft.com/office/powerpoint/2010/main" val="3069170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Build Lifecycle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30</a:t>
            </a:fld>
            <a:endParaRPr lang="it-IT" sz="1000"/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259A4A58-1AF7-41D4-948D-11E457F361AD}"/>
              </a:ext>
            </a:extLst>
          </p:cNvPr>
          <p:cNvSpPr txBox="1">
            <a:spLocks/>
          </p:cNvSpPr>
          <p:nvPr/>
        </p:nvSpPr>
        <p:spPr>
          <a:xfrm>
            <a:off x="1190549" y="1567387"/>
            <a:ext cx="8814318" cy="28525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Il Build Lifecycle consiste nelle fasi in cui è costituito il processo di build e distribuzione in un progetto.  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Si suddivide in tre tipi: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Default Build Lifecycle – Fasi per il building e il deployment del progetto</a:t>
            </a: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Clean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Build Lifecycle – Fasi per il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clean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del progetto</a:t>
            </a: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Site Build Lifecycle – Fasi per la creazione della documentazione del progetto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1201B8C2-65DD-45AA-944B-ABD0DE3F6E6E}"/>
              </a:ext>
            </a:extLst>
          </p:cNvPr>
          <p:cNvSpPr txBox="1">
            <a:spLocks/>
          </p:cNvSpPr>
          <p:nvPr/>
        </p:nvSpPr>
        <p:spPr>
          <a:xfrm>
            <a:off x="1110343" y="4352720"/>
            <a:ext cx="9210257" cy="13109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Ad ogni fase del Lifecycle Building corrisponde un goal, cioè task che viene eseguito nella fase in questione</a:t>
            </a:r>
          </a:p>
        </p:txBody>
      </p:sp>
    </p:spTree>
    <p:extLst>
      <p:ext uri="{BB962C8B-B14F-4D97-AF65-F5344CB8AC3E}">
        <p14:creationId xmlns:p14="http://schemas.microsoft.com/office/powerpoint/2010/main" val="3732803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Default Build Lifecycle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31</a:t>
            </a:fld>
            <a:endParaRPr lang="it-IT" sz="1000"/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259A4A58-1AF7-41D4-948D-11E457F361AD}"/>
              </a:ext>
            </a:extLst>
          </p:cNvPr>
          <p:cNvSpPr txBox="1">
            <a:spLocks/>
          </p:cNvSpPr>
          <p:nvPr/>
        </p:nvSpPr>
        <p:spPr>
          <a:xfrm>
            <a:off x="1178768" y="1430206"/>
            <a:ext cx="8814318" cy="31324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validate – controllo che tutte le informazioni riguardanti il progetto siano disponibili</a:t>
            </a: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compile – compilazione del codice sorgente</a:t>
            </a: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package – packaging del codice compilato in un formato distribuibile (JAR, WAR, EAR, …)</a:t>
            </a: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install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installazione del package nel repository locale, in modo tale che possa essere usato come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dependency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dagli altri progetti</a:t>
            </a: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deploy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copia del package finale in un repository remoto per essere condiviso dagli altri sviluppatori e progetti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22845E97-E795-42C7-8B0A-86F330F37FED}"/>
              </a:ext>
            </a:extLst>
          </p:cNvPr>
          <p:cNvSpPr txBox="1">
            <a:spLocks/>
          </p:cNvSpPr>
          <p:nvPr/>
        </p:nvSpPr>
        <p:spPr>
          <a:xfrm>
            <a:off x="1178768" y="4869007"/>
            <a:ext cx="8662578" cy="6184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NB: Per ogni fase verranno eseguite anche tutte le fasi precedenti: per poter effettuare la fase di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install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in precedenza devono essere eseguite in sequenza validate-compile-package per poter generare il pacchetto da installare nella repo locale</a:t>
            </a: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9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 err="1">
                <a:latin typeface="Roboto" panose="02000000000000000000" pitchFamily="2" charset="0"/>
                <a:ea typeface="Roboto" panose="02000000000000000000" pitchFamily="2" charset="0"/>
              </a:rPr>
              <a:t>Clean</a:t>
            </a:r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 Build Lifecycle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32</a:t>
            </a:fld>
            <a:endParaRPr lang="it-IT" sz="1000"/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259A4A58-1AF7-41D4-948D-11E457F361AD}"/>
              </a:ext>
            </a:extLst>
          </p:cNvPr>
          <p:cNvSpPr txBox="1">
            <a:spLocks/>
          </p:cNvSpPr>
          <p:nvPr/>
        </p:nvSpPr>
        <p:spPr>
          <a:xfrm>
            <a:off x="1178768" y="1430206"/>
            <a:ext cx="8814318" cy="1026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1" indent="-171450">
              <a:buBlip>
                <a:blip r:embed="rId3"/>
              </a:buBlip>
            </a:pP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pre-clean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esegue i processi necessari da eseguire prima della pulizia</a:t>
            </a:r>
          </a:p>
          <a:p>
            <a:pPr marL="857250" lvl="1" indent="-171450">
              <a:buBlip>
                <a:blip r:embed="rId3"/>
              </a:buBlip>
            </a:pP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clean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rimozione di tutti i file generati da una build precedente</a:t>
            </a: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post-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clean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esegue i processi necessari per finalizzare la pulizia</a:t>
            </a:r>
          </a:p>
          <a:p>
            <a:pPr marL="857250" lvl="1" indent="-171450">
              <a:buBlip>
                <a:blip r:embed="rId3"/>
              </a:buBlip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289C4A1B-C11D-4C90-A470-3D7D07B937CF}"/>
              </a:ext>
            </a:extLst>
          </p:cNvPr>
          <p:cNvSpPr txBox="1">
            <a:spLocks/>
          </p:cNvSpPr>
          <p:nvPr/>
        </p:nvSpPr>
        <p:spPr>
          <a:xfrm>
            <a:off x="1178768" y="2762882"/>
            <a:ext cx="8662578" cy="28734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E’ possibile combinare i comandi appartenenti a diversi Build Lifecycle; 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Es: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	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mvn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clean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install</a:t>
            </a: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					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Prima sono eseguite tutte le fasi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pre-clean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clean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ottenendo la rimozione di tutti i file creati da un precedente processo di build. Dopo di che sono eseguite tutte le fasi comprese da validate a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install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per effettuare il build del progetto e installarlo nel repository locale. </a:t>
            </a: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Build Lifecycle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33</a:t>
            </a:fld>
            <a:endParaRPr lang="it-IT" sz="1000"/>
          </a:p>
        </p:txBody>
      </p:sp>
      <p:sp>
        <p:nvSpPr>
          <p:cNvPr id="13" name="Sottotitolo 2">
            <a:extLst>
              <a:ext uri="{FF2B5EF4-FFF2-40B4-BE49-F238E27FC236}">
                <a16:creationId xmlns:a16="http://schemas.microsoft.com/office/drawing/2014/main" id="{D11B8286-C803-4BCD-BB21-C14E35D73FC2}"/>
              </a:ext>
            </a:extLst>
          </p:cNvPr>
          <p:cNvSpPr txBox="1">
            <a:spLocks/>
          </p:cNvSpPr>
          <p:nvPr/>
        </p:nvSpPr>
        <p:spPr>
          <a:xfrm>
            <a:off x="1330508" y="1834017"/>
            <a:ext cx="8814318" cy="36656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Ad ogni fase corrisponde un comando specifico per dire a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di eseguirla, ed il comando corrisponde al nome della fase stessa;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Es. </a:t>
            </a:r>
          </a:p>
          <a:p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mvn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install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;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mvn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clean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;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mvn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deploy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ecc..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 comandi devono essere lanciati dalla directory in cui è presente il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pom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per cui vogliamo eseguire le determinate operazioni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Inoltre possono essere richieste fasi diverse richiamandole dallo stesso comando (o goal) per eseguire le operazioni in successione; 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Es. </a:t>
            </a:r>
          </a:p>
          <a:p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mvn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clean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install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;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mvn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clean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package ecc..</a:t>
            </a:r>
          </a:p>
        </p:txBody>
      </p:sp>
    </p:spTree>
    <p:extLst>
      <p:ext uri="{BB962C8B-B14F-4D97-AF65-F5344CB8AC3E}">
        <p14:creationId xmlns:p14="http://schemas.microsoft.com/office/powerpoint/2010/main" val="2135994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1258448"/>
            <a:ext cx="7296998" cy="1117284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>
                <a:solidFill>
                  <a:schemeClr val="bg1"/>
                </a:solidFill>
              </a:rPr>
              <a:t>Riferimenti</a:t>
            </a:r>
            <a:endParaRPr lang="it-IT" b="1" i="1">
              <a:solidFill>
                <a:schemeClr val="bg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34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050007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/>
              <a:t>RIFERIMENTI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35</a:t>
            </a:fld>
            <a:endParaRPr lang="it-IT" sz="1000"/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1FE7835B-0608-504A-A36E-6CF3298F4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  <a:sym typeface="Wingdings" pitchFamily="2" charset="2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  <a:sym typeface="Wingdings" pitchFamily="2" charset="2"/>
                <a:hlinkClick r:id="rId3"/>
              </a:rPr>
              <a:t>https://maven.apache.org/</a:t>
            </a: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  <a:sym typeface="Wingdings" pitchFamily="2" charset="2"/>
              <a:hlinkClick r:id="rId4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  <a:sym typeface="Wingdings" pitchFamily="2" charset="2"/>
              <a:hlinkClick r:id="rId4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  <a:sym typeface="Wingdings" pitchFamily="2" charset="2"/>
                <a:hlinkClick r:id="rId5"/>
              </a:rPr>
              <a:t>https://www.baeldung.com/maven</a:t>
            </a:r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  <a:sym typeface="Wingdings" pitchFamily="2" charset="2"/>
            </a:endParaRPr>
          </a:p>
          <a:p>
            <a:pPr marL="171450" indent="-171450">
              <a:buBlip>
                <a:blip r:embed="rId2"/>
              </a:buBlip>
            </a:pPr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  <a:sym typeface="Wingdings" pitchFamily="2" charset="2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  <a:sym typeface="Wingdings" pitchFamily="2" charset="2"/>
              <a:hlinkClick r:id="rId6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2490651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8DA0C6D-E6BA-1945-862F-E45AEDDA7A8B}"/>
              </a:ext>
            </a:extLst>
          </p:cNvPr>
          <p:cNvSpPr txBox="1">
            <a:spLocks/>
          </p:cNvSpPr>
          <p:nvPr/>
        </p:nvSpPr>
        <p:spPr>
          <a:xfrm>
            <a:off x="1203615" y="1275582"/>
            <a:ext cx="7196400" cy="140988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ct val="0"/>
              </a:spcBef>
              <a:buNone/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50A2B8D-E78D-6F42-BDAD-204AAE32F1DF}"/>
              </a:ext>
            </a:extLst>
          </p:cNvPr>
          <p:cNvSpPr txBox="1">
            <a:spLocks/>
          </p:cNvSpPr>
          <p:nvPr/>
        </p:nvSpPr>
        <p:spPr>
          <a:xfrm>
            <a:off x="1356015" y="1427982"/>
            <a:ext cx="7196400" cy="140988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ct val="0"/>
              </a:spcBef>
              <a:buNone/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/>
              <a:t>Q&amp;A finale</a:t>
            </a:r>
          </a:p>
        </p:txBody>
      </p:sp>
    </p:spTree>
    <p:extLst>
      <p:ext uri="{BB962C8B-B14F-4D97-AF65-F5344CB8AC3E}">
        <p14:creationId xmlns:p14="http://schemas.microsoft.com/office/powerpoint/2010/main" val="595784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1258448"/>
            <a:ext cx="7296998" cy="1117284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>
                <a:solidFill>
                  <a:schemeClr val="bg1"/>
                </a:solidFill>
              </a:rPr>
              <a:t>Esercizi</a:t>
            </a:r>
            <a:endParaRPr lang="it-IT" b="1" i="1">
              <a:solidFill>
                <a:schemeClr val="bg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37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27529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Installazione locale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Windows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Decomprimere il file nella directory C:\Program Files\Apache Software.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				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Creare la variabile d’ambiente MAVEN_HOME settata a C:\Program Files\Apache Software\apache-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-&lt;versione&gt;.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				</a:t>
            </a: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Aggiungere alla variabile d’ambiente PATH il valore %MAVEN_HOME%\bin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Per verificare che l’installazione sia andata a buon fine, aprire un terminale ed eseguire il comando </a:t>
            </a:r>
          </a:p>
          <a:p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mvn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-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version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			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			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38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4083929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Installazione locale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Linux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Eseguire questi comandi: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cd /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opt</a:t>
            </a: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sudo tar -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xvzf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~/Downloads/apache-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-&lt;versione&gt;-bin.tar.gz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vi ~/.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bashrc</a:t>
            </a: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Aggiungere in fondo la riga export M2_HOME="/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opt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/apache-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-&lt;versione&gt;"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Aggiungere sulla variabile PATH la stringa :/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opt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/apache-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-&lt;versione&gt;/bin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Per verificare che l’installazione sia andata a buon fine, aprire un terminale ed eseguire il comando </a:t>
            </a:r>
          </a:p>
          <a:p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mvn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-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version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			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39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223048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ottotitolo 2">
            <a:extLst>
              <a:ext uri="{FF2B5EF4-FFF2-40B4-BE49-F238E27FC236}">
                <a16:creationId xmlns:a16="http://schemas.microsoft.com/office/drawing/2014/main" id="{E80CC1BF-619B-4623-AA4E-4C79C55A4F98}"/>
              </a:ext>
            </a:extLst>
          </p:cNvPr>
          <p:cNvSpPr txBox="1">
            <a:spLocks/>
          </p:cNvSpPr>
          <p:nvPr/>
        </p:nvSpPr>
        <p:spPr>
          <a:xfrm>
            <a:off x="1026368" y="1577846"/>
            <a:ext cx="8814318" cy="46198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Come descritto dalla sua guida di avvio ufficiale : 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‘’</a:t>
            </a:r>
            <a:r>
              <a:rPr lang="it-IT" i="1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 i="1">
                <a:latin typeface="Roboto Condensed" panose="02000000000000000000" pitchFamily="2" charset="0"/>
                <a:ea typeface="Roboto Condensed" panose="02000000000000000000" pitchFamily="2" charset="0"/>
              </a:rPr>
              <a:t> è un tentativo di applicare </a:t>
            </a:r>
            <a:r>
              <a:rPr lang="it-IT" b="1" i="1">
                <a:latin typeface="Roboto Condensed" panose="02000000000000000000" pitchFamily="2" charset="0"/>
                <a:ea typeface="Roboto Condensed" panose="02000000000000000000" pitchFamily="2" charset="0"/>
              </a:rPr>
              <a:t>modelli</a:t>
            </a:r>
            <a:r>
              <a:rPr lang="it-IT" i="1">
                <a:latin typeface="Roboto Condensed" panose="02000000000000000000" pitchFamily="2" charset="0"/>
                <a:ea typeface="Roboto Condensed" panose="02000000000000000000" pitchFamily="2" charset="0"/>
              </a:rPr>
              <a:t> all'infrastruttura di costruzione di un progetto al fine di promuovere la comprensione e la produttività fornendo un percorso chiaro nell'uso delle </a:t>
            </a:r>
            <a:r>
              <a:rPr lang="it-IT" b="1" i="1">
                <a:latin typeface="Roboto Condensed" panose="02000000000000000000" pitchFamily="2" charset="0"/>
                <a:ea typeface="Roboto Condensed" panose="02000000000000000000" pitchFamily="2" charset="0"/>
              </a:rPr>
              <a:t>migliori pratiche</a:t>
            </a:r>
            <a:r>
              <a:rPr lang="it-IT" i="1">
                <a:latin typeface="Roboto Condensed" panose="02000000000000000000" pitchFamily="2" charset="0"/>
                <a:ea typeface="Roboto Condensed" panose="02000000000000000000" pitchFamily="2" charset="0"/>
              </a:rPr>
              <a:t>’’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Ha come scopo principale quello di </a:t>
            </a:r>
            <a:r>
              <a:rPr lang="it-IT" b="1">
                <a:latin typeface="Roboto Condensed" panose="02000000000000000000" pitchFamily="2" charset="0"/>
                <a:ea typeface="Roboto Condensed" panose="02000000000000000000" pitchFamily="2" charset="0"/>
              </a:rPr>
              <a:t>supportare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lo sviluppatore in molte fasi dell’intero ciclo di vita del software</a:t>
            </a:r>
          </a:p>
        </p:txBody>
      </p:sp>
      <p:sp>
        <p:nvSpPr>
          <p:cNvPr id="13" name="Segnaposto numero diapositiva 3">
            <a:extLst>
              <a:ext uri="{FF2B5EF4-FFF2-40B4-BE49-F238E27FC236}">
                <a16:creationId xmlns:a16="http://schemas.microsoft.com/office/drawing/2014/main" id="{1CEF5EDA-F367-418F-93CA-3E990A1E7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/>
          <a:p>
            <a:fld id="{B8F748B3-784D-EA49-993B-E47894751A15}" type="slidenum">
              <a:rPr lang="it-IT" smtClean="0"/>
              <a:pPr/>
              <a:t>4</a:t>
            </a:fld>
            <a:endParaRPr lang="it-IT" sz="100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D57B495-77E0-4114-A0D0-4EF7D9F29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436" y="4899543"/>
            <a:ext cx="32385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5569CF85-F777-4E72-8405-8D64589BD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Cos’è MAVEN ?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02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Esercizio 1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it-IT">
                <a:latin typeface="Roboto Condensed"/>
                <a:ea typeface="Roboto Condensed"/>
                <a:cs typeface="Roboto Condensed"/>
              </a:rPr>
              <a:t>Generiamo</a:t>
            </a:r>
            <a:r>
              <a:rPr lang="it-IT" sz="1600">
                <a:latin typeface="Roboto Condensed"/>
                <a:ea typeface="Roboto Condensed"/>
                <a:cs typeface="Roboto Condensed"/>
              </a:rPr>
              <a:t> un progetto da un archetipo </a:t>
            </a:r>
            <a:r>
              <a:rPr lang="it-IT" sz="1600" err="1">
                <a:latin typeface="Roboto Condensed"/>
                <a:ea typeface="Roboto Condensed"/>
                <a:cs typeface="Roboto Condensed"/>
              </a:rPr>
              <a:t>Maven</a:t>
            </a:r>
            <a:endParaRPr lang="it-IT" sz="1600">
              <a:latin typeface="Roboto Condensed"/>
              <a:ea typeface="Roboto Condensed"/>
              <a:cs typeface="Roboto Condensed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err="1">
                <a:latin typeface="Roboto Condensed"/>
                <a:ea typeface="Roboto Condensed"/>
                <a:cs typeface="Roboto Condensed"/>
              </a:rPr>
              <a:t>maven-archetype-quickstart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 1.4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/>
                <a:ea typeface="Roboto Condensed"/>
                <a:cs typeface="Roboto Condensed"/>
              </a:rPr>
              <a:t>Attraverso il comando  </a:t>
            </a:r>
            <a:endParaRPr lang="it-IT">
              <a:latin typeface="Roboto Condensed" panose="02000000000000000000" pitchFamily="2" charset="0"/>
              <a:ea typeface="Roboto Condensed" panose="02000000000000000000" pitchFamily="2" charset="0"/>
              <a:cs typeface="Roboto Condensed"/>
            </a:endParaRPr>
          </a:p>
          <a:p>
            <a:r>
              <a:rPr lang="it-IT" err="1">
                <a:latin typeface="Roboto Condensed"/>
                <a:ea typeface="Roboto Condensed"/>
                <a:cs typeface="Roboto Condensed"/>
              </a:rPr>
              <a:t>mvn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 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archetype:generate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 "-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DarchetypeGroupId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=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org.apache.maven.archetypes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" "-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DarchetypeArtifactId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=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maven-archetype-quickstart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" "-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DarchetypeVersion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=1.4" "-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DgroupId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=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tech.aesys.academy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" "-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DartifactId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=esercizio-maven-1"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40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2271304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Esercizio 2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it-IT">
                <a:latin typeface="Roboto Condensed"/>
                <a:ea typeface="Roboto Condensed"/>
                <a:cs typeface="Roboto Condensed"/>
              </a:rPr>
              <a:t>Generiamo</a:t>
            </a:r>
            <a:r>
              <a:rPr lang="it-IT" sz="1600">
                <a:latin typeface="Roboto Condensed"/>
                <a:ea typeface="Roboto Condensed"/>
                <a:cs typeface="Roboto Condensed"/>
              </a:rPr>
              <a:t> un progetto da un archetipo </a:t>
            </a:r>
            <a:r>
              <a:rPr lang="it-IT" sz="1600" err="1">
                <a:latin typeface="Roboto Condensed"/>
                <a:ea typeface="Roboto Condensed"/>
                <a:cs typeface="Roboto Condensed"/>
              </a:rPr>
              <a:t>Maven</a:t>
            </a:r>
            <a:endParaRPr lang="it-IT" sz="1600">
              <a:latin typeface="Roboto Condensed"/>
              <a:ea typeface="Roboto Condensed"/>
              <a:cs typeface="Roboto Condensed"/>
            </a:endParaRP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err="1">
                <a:latin typeface="Roboto Condensed"/>
                <a:ea typeface="Roboto Condensed"/>
                <a:cs typeface="Roboto Condensed"/>
              </a:rPr>
              <a:t>maven-archetype-webapp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 1.4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/>
                <a:ea typeface="Roboto Condensed"/>
                <a:cs typeface="Roboto Condensed"/>
              </a:rPr>
              <a:t>Attraverso il comando  </a:t>
            </a:r>
            <a:endParaRPr lang="it-IT">
              <a:latin typeface="Roboto Condensed" panose="02000000000000000000" pitchFamily="2" charset="0"/>
              <a:ea typeface="Roboto Condensed" panose="02000000000000000000" pitchFamily="2" charset="0"/>
              <a:cs typeface="Roboto Condensed"/>
            </a:endParaRPr>
          </a:p>
          <a:p>
            <a:r>
              <a:rPr lang="it-IT" err="1">
                <a:latin typeface="Roboto Condensed"/>
                <a:ea typeface="Roboto Condensed"/>
                <a:cs typeface="Roboto Condensed"/>
              </a:rPr>
              <a:t>mvn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 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archetype:generate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 "-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DarchetypeGroupId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=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org.apache.maven.archetypes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" "-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DarchetypeArtifactId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=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maven-archetype-webapp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" "-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DarchetypeVersion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=1.4" "-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DgroupId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=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tech.aesys.academy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" "-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DartifactId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=esercizio-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maven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-</a:t>
            </a:r>
            <a:r>
              <a:rPr lang="it-IT" err="1">
                <a:latin typeface="Roboto Condensed"/>
                <a:ea typeface="Roboto Condensed"/>
                <a:cs typeface="Roboto Condensed"/>
              </a:rPr>
              <a:t>webapp</a:t>
            </a:r>
            <a:r>
              <a:rPr lang="it-IT">
                <a:latin typeface="Roboto Condensed"/>
                <a:ea typeface="Roboto Condensed"/>
                <a:cs typeface="Roboto Condensed"/>
              </a:rPr>
              <a:t>"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41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40842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ottotitolo 2">
            <a:extLst>
              <a:ext uri="{FF2B5EF4-FFF2-40B4-BE49-F238E27FC236}">
                <a16:creationId xmlns:a16="http://schemas.microsoft.com/office/drawing/2014/main" id="{E80CC1BF-619B-4623-AA4E-4C79C55A4F98}"/>
              </a:ext>
            </a:extLst>
          </p:cNvPr>
          <p:cNvSpPr txBox="1">
            <a:spLocks/>
          </p:cNvSpPr>
          <p:nvPr/>
        </p:nvSpPr>
        <p:spPr>
          <a:xfrm>
            <a:off x="1026368" y="1577846"/>
            <a:ext cx="8814318" cy="46198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Blip>
                <a:blip r:embed="rId3"/>
              </a:buBlip>
            </a:pP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, principalmente, è uno strumento completo per la gestione di progetti software Java, in termini di compilazione del codice, distribuzione, documentazione e collaborazione del team di sviluppo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3"/>
              </a:buBlip>
            </a:pP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Per questo motivo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è definito, sinteticamente, tool per la gestione e comprensione dei progetti, ed è quindi contemporaneamente un insieme di standard, una struttura di repository e un‘applicazione che servono alla gestione e la descrizione di progetti software scritti in Java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3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Si integra con i principali IDE per lo sviluppo di progetti Java come Eclipse e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IntelliJ</a:t>
            </a:r>
            <a:endParaRPr lang="it-IT" sz="1200" b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Segnaposto numero diapositiva 3">
            <a:extLst>
              <a:ext uri="{FF2B5EF4-FFF2-40B4-BE49-F238E27FC236}">
                <a16:creationId xmlns:a16="http://schemas.microsoft.com/office/drawing/2014/main" id="{1CEF5EDA-F367-418F-93CA-3E990A1E7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/>
          <a:p>
            <a:fld id="{B8F748B3-784D-EA49-993B-E47894751A15}" type="slidenum">
              <a:rPr lang="it-IT" smtClean="0"/>
              <a:pPr/>
              <a:t>5</a:t>
            </a:fld>
            <a:endParaRPr lang="it-IT" sz="100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5569CF85-F777-4E72-8405-8D64589BD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Cos’è MAVEN ?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80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Cos’è MAVEN ?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119097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Creare un progetto software generalmente consiste in una serie di task: 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3"/>
              </a:buBlip>
            </a:pP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scaricare le dipendenze</a:t>
            </a:r>
          </a:p>
          <a:p>
            <a:pPr marL="171450" indent="-171450">
              <a:buBlip>
                <a:blip r:embed="rId3"/>
              </a:buBlip>
            </a:pP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rendere i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jars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esterni  disponibili per la nostra applicazione</a:t>
            </a:r>
          </a:p>
          <a:p>
            <a:pPr marL="171450" indent="-171450">
              <a:buBlip>
                <a:blip r:embed="rId3"/>
              </a:buBlip>
            </a:pP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compilare il codice sorgente in codice eseguibile</a:t>
            </a:r>
          </a:p>
          <a:p>
            <a:pPr marL="171450" indent="-171450">
              <a:buBlip>
                <a:blip r:embed="rId3"/>
              </a:buBlip>
            </a:pP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eseguire i test</a:t>
            </a:r>
          </a:p>
          <a:p>
            <a:pPr marL="171450" indent="-171450">
              <a:buBlip>
                <a:blip r:embed="rId3"/>
              </a:buBlip>
            </a:pP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impacchettare i codici eseguibili in dei package che possano essere eseguito in un determinato ambiente (JAR, WAR, EAR..)</a:t>
            </a:r>
          </a:p>
          <a:p>
            <a:pPr marL="171450" indent="-171450">
              <a:buBlip>
                <a:blip r:embed="rId3"/>
              </a:buBlip>
            </a:pP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distribuire questi pacchetti in un web server, 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</a:rPr>
              <a:t>application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 server o su un repository.</a:t>
            </a:r>
          </a:p>
          <a:p>
            <a:pPr marL="171450" indent="-171450">
              <a:buBlip>
                <a:blip r:embed="rId3"/>
              </a:buBlip>
            </a:pP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b="1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 b="1">
                <a:latin typeface="Roboto Condensed" panose="02000000000000000000" pitchFamily="2" charset="0"/>
                <a:ea typeface="Roboto Condensed" panose="02000000000000000000" pitchFamily="2" charset="0"/>
              </a:rPr>
              <a:t> automatizza tutti questi processi, minimizzando la possibilità di commettere errore eseguendo manualmente queste operazioni.</a:t>
            </a:r>
          </a:p>
          <a:p>
            <a:endParaRPr lang="it-IT" sz="1200" b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6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92594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Caratteristiche di MAVEN</a:t>
            </a:r>
            <a:endParaRPr lang="it-IT" b="1">
              <a:solidFill>
                <a:schemeClr val="bg2">
                  <a:lumMod val="9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98376" y="1548882"/>
            <a:ext cx="8842309" cy="4366726"/>
          </a:xfrm>
          <a:prstGeom prst="rect">
            <a:avLst/>
          </a:prstGeom>
        </p:spPr>
        <p:txBody>
          <a:bodyPr/>
          <a:lstStyle/>
          <a:p>
            <a:pPr marL="171450" indent="-171450">
              <a:buBlip>
                <a:blip r:embed="rId3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Semplificare il setup di un progetto seguendo delle </a:t>
            </a:r>
            <a:r>
              <a:rPr lang="it-IT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best </a:t>
            </a:r>
            <a:r>
              <a:rPr lang="it-IT" sz="1600" b="1" err="1">
                <a:latin typeface="Roboto Condensed" panose="02000000000000000000" pitchFamily="2" charset="0"/>
                <a:ea typeface="Roboto Condensed" panose="02000000000000000000" pitchFamily="2" charset="0"/>
              </a:rPr>
              <a:t>practies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, anche attraverso l’utilizzo dei template (chiamati </a:t>
            </a:r>
            <a:r>
              <a:rPr lang="it-IT" i="1" err="1">
                <a:latin typeface="Roboto Condensed" panose="02000000000000000000" pitchFamily="2" charset="0"/>
                <a:ea typeface="Roboto Condensed" panose="02000000000000000000" pitchFamily="2" charset="0"/>
              </a:rPr>
              <a:t>archetypes</a:t>
            </a:r>
            <a:r>
              <a:rPr lang="it-IT" i="1"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71450" indent="-171450">
              <a:buBlip>
                <a:blip r:embed="rId3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Gestione delle dipendenze: fornisce aggiornamenti automatici e compatibilità delle dipendenze transitive</a:t>
            </a:r>
          </a:p>
          <a:p>
            <a:pPr marL="171450" indent="-171450">
              <a:buBlip>
                <a:blip r:embed="rId3"/>
              </a:buBlip>
            </a:pP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Fornire un processo standard di build</a:t>
            </a: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3"/>
              </a:buBlip>
            </a:pP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Plug-in: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sono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le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unità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noProof="1">
                <a:latin typeface="Roboto Condensed" panose="02000000000000000000" pitchFamily="2" charset="0"/>
                <a:ea typeface="Roboto Condensed" panose="02000000000000000000" pitchFamily="2" charset="0"/>
              </a:rPr>
              <a:t>che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eseguono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le single 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operazioni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ogni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fase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, ma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anche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operazioni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aggiuntive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personalizzabili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dallo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sviluppatore</a:t>
            </a:r>
            <a:endParaRPr lang="en-US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3"/>
              </a:buBlip>
            </a:pP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Separazione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tra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dipendenze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del Progetto e quelle </a:t>
            </a:r>
            <a:r>
              <a:rPr lang="en-US" err="1">
                <a:latin typeface="Roboto Condensed" panose="02000000000000000000" pitchFamily="2" charset="0"/>
                <a:ea typeface="Roboto Condensed" panose="02000000000000000000" pitchFamily="2" charset="0"/>
              </a:rPr>
              <a:t>dei</a:t>
            </a:r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 plug-in : 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le dipendenze del progetto vengono recuperate dai repository delle dipendenze mentre le dipendenze di qualsiasi plug-in vengono recuperate dai repository dei plug-in, con conseguente minor conflitto quando i plug-in iniziano a scaricare le dipendenze</a:t>
            </a:r>
            <a:endParaRPr lang="en-US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3"/>
              </a:buBlip>
            </a:pP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Sistema di repository centrale: le dipendenze del progetto possono essere caricate dal file system locale o da repository pubblici, come </a:t>
            </a:r>
            <a:r>
              <a:rPr lang="it-IT" err="1">
                <a:latin typeface="Roboto Condensed" panose="02000000000000000000" pitchFamily="2" charset="0"/>
                <a:ea typeface="Roboto Condensed" panose="02000000000000000000" pitchFamily="2" charset="0"/>
                <a:hlinkClick r:id="rId4"/>
              </a:rPr>
              <a:t>Maven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  <a:hlinkClick r:id="rId4"/>
              </a:rPr>
              <a:t> Central</a:t>
            </a:r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200" b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200" b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7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124395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setting.xml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Definisce la configurazione di </a:t>
            </a:r>
            <a:r>
              <a:rPr lang="it-IT" sz="1600" err="1"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Di solito usato per definire la posizione della repo locale e server remoti alternativi, informazioni per l accesso per le repo private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Possiamo trovarlo nelle seguenti cartelle: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 cartella in cui 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maven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installato: ${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maven.home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}/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conf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/settings.xml</a:t>
            </a:r>
          </a:p>
          <a:p>
            <a:pPr lvl="1" indent="0">
              <a:buNone/>
            </a:pPr>
            <a:endParaRPr lang="it-IT" sz="16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857250" lvl="1" indent="-171450">
              <a:buBlip>
                <a:blip r:embed="rId3"/>
              </a:buBlip>
            </a:pP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All’interno della cartella dell’utente corrente: ${</a:t>
            </a:r>
            <a:r>
              <a:rPr lang="it-IT" sz="1600" err="1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user.home</a:t>
            </a:r>
            <a:r>
              <a:rPr lang="it-IT" sz="16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}/.m2/settings.xml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			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			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8</a:t>
            </a:fld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243352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setting.xml</a:t>
            </a:r>
            <a:endParaRPr lang="it-IT">
              <a:solidFill>
                <a:schemeClr val="bg2">
                  <a:lumMod val="9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1C37F-0903-CE4B-9610-053303EF80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6368" y="1548882"/>
            <a:ext cx="8814318" cy="4619806"/>
          </a:xfrm>
          <a:prstGeom prst="rect">
            <a:avLst/>
          </a:prstGeom>
        </p:spPr>
        <p:txBody>
          <a:bodyPr/>
          <a:lstStyle/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Stru</a:t>
            </a:r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ttura del file: </a:t>
            </a:r>
            <a:r>
              <a:rPr lang="it-IT" sz="160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			</a:t>
            </a:r>
          </a:p>
          <a:p>
            <a:r>
              <a:rPr lang="it-IT">
                <a:latin typeface="Roboto Condensed" panose="02000000000000000000" pitchFamily="2" charset="0"/>
                <a:ea typeface="Roboto Condensed" panose="02000000000000000000" pitchFamily="2" charset="0"/>
              </a:rPr>
              <a:t>			</a:t>
            </a:r>
          </a:p>
          <a:p>
            <a:endParaRPr lang="it-IT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9</a:t>
            </a:fld>
            <a:endParaRPr lang="it-IT" sz="100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6369B5F-D2A1-4599-9BA4-50929AA5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68" y="2390630"/>
            <a:ext cx="8545118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3078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416d6af-b98a-4130-8bb8-7ba8b8b80202" xsi:nil="true"/>
    <lcf76f155ced4ddcb4097134ff3c332f xmlns="ead9ba1e-a4c6-42f4-956e-bbc394c49ad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C0630B-E1F0-46F8-A870-D9E03179190C}">
  <ds:schemaRefs>
    <ds:schemaRef ds:uri="8416d6af-b98a-4130-8bb8-7ba8b8b80202"/>
    <ds:schemaRef ds:uri="ead9ba1e-a4c6-42f4-956e-bbc394c49ad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34C6C2B-1FBD-4767-A649-47A33319C0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F5E107-42F7-4E9F-ADE9-7D4E8A0756EA}">
  <ds:schemaRefs>
    <ds:schemaRef ds:uri="8416d6af-b98a-4130-8bb8-7ba8b8b80202"/>
    <ds:schemaRef ds:uri="ead9ba1e-a4c6-42f4-956e-bbc394c49a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41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MASTER</vt:lpstr>
      <vt:lpstr>PowerPoint Presentation</vt:lpstr>
      <vt:lpstr>Maven Di cosa parleremo?</vt:lpstr>
      <vt:lpstr>Introduzione</vt:lpstr>
      <vt:lpstr>Cos’è MAVEN ?</vt:lpstr>
      <vt:lpstr>Cos’è MAVEN ?</vt:lpstr>
      <vt:lpstr>Cos’è MAVEN ?</vt:lpstr>
      <vt:lpstr>Caratteristiche di MAVEN</vt:lpstr>
      <vt:lpstr>setting.xml</vt:lpstr>
      <vt:lpstr>setting.xml</vt:lpstr>
      <vt:lpstr>Il Project Object Model (pom.xml)</vt:lpstr>
      <vt:lpstr>Il Project Object Model (pom.xml)</vt:lpstr>
      <vt:lpstr>Il Project Object Model (pom.xml)</vt:lpstr>
      <vt:lpstr>Il Project Object Model (pom.xml)</vt:lpstr>
      <vt:lpstr>Ereditarietà nel pom.xml</vt:lpstr>
      <vt:lpstr>Ereditarietà nel pom.xml</vt:lpstr>
      <vt:lpstr>Ereditarietà nel pom.xml</vt:lpstr>
      <vt:lpstr>Repository &amp; Dipendenze</vt:lpstr>
      <vt:lpstr>Repository</vt:lpstr>
      <vt:lpstr>Repository</vt:lpstr>
      <vt:lpstr>Repository</vt:lpstr>
      <vt:lpstr>Repository</vt:lpstr>
      <vt:lpstr>Dipendenze</vt:lpstr>
      <vt:lpstr>Dipendenze</vt:lpstr>
      <vt:lpstr>Dipendenze</vt:lpstr>
      <vt:lpstr>Dipendenze</vt:lpstr>
      <vt:lpstr>Plug-in &amp; Build</vt:lpstr>
      <vt:lpstr>Plugin &amp; Build</vt:lpstr>
      <vt:lpstr>Plugin &amp; Build</vt:lpstr>
      <vt:lpstr>Build Lifecycle</vt:lpstr>
      <vt:lpstr>Build Lifecycle</vt:lpstr>
      <vt:lpstr>Default Build Lifecycle</vt:lpstr>
      <vt:lpstr>Clean Build Lifecycle</vt:lpstr>
      <vt:lpstr>Build Lifecycle</vt:lpstr>
      <vt:lpstr>Riferimenti</vt:lpstr>
      <vt:lpstr>RIFERIMENTI</vt:lpstr>
      <vt:lpstr>PowerPoint Presentation</vt:lpstr>
      <vt:lpstr>Esercizi</vt:lpstr>
      <vt:lpstr>Installazione locale</vt:lpstr>
      <vt:lpstr>Installazione locale</vt:lpstr>
      <vt:lpstr>Esercizio 1</vt:lpstr>
      <vt:lpstr>Esercizio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revision>1</cp:revision>
  <dcterms:created xsi:type="dcterms:W3CDTF">2020-11-04T11:19:57Z</dcterms:created>
  <dcterms:modified xsi:type="dcterms:W3CDTF">2022-10-27T10:17:48Z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0x01010009D42FC610D05E43B30616487C92222C</vt:lpwstr>
  </property>
  <property fmtid="{D5CDD505-2E9C-101B-9397-08002B2CF9AE}" pid="3" name="MediaServiceImageTags">
    <vt:lpwstr/>
  </property>
</Properties>
</file>